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1" r:id="rId2"/>
    <p:sldId id="257" r:id="rId3"/>
    <p:sldId id="258" r:id="rId4"/>
    <p:sldId id="273" r:id="rId5"/>
    <p:sldId id="259" r:id="rId6"/>
    <p:sldId id="260" r:id="rId7"/>
    <p:sldId id="261" r:id="rId8"/>
    <p:sldId id="262" r:id="rId9"/>
    <p:sldId id="263" r:id="rId10"/>
    <p:sldId id="264" r:id="rId11"/>
    <p:sldId id="267" r:id="rId12"/>
    <p:sldId id="268" r:id="rId13"/>
    <p:sldId id="265" r:id="rId14"/>
    <p:sldId id="269" r:id="rId15"/>
    <p:sldId id="270" r:id="rId16"/>
    <p:sldId id="266" r:id="rId17"/>
    <p:sldId id="272" r:id="rId1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027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7BBB0C-B870-4483-8998-A84C4307CE5B}" type="datetimeFigureOut">
              <a:rPr lang="es-ES" smtClean="0"/>
              <a:pPr/>
              <a:t>14/05/2016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FCF44D-9CB3-4A10-9AB2-1005DDF6AB9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65E622B-785D-42F4-81FA-71613DE50E64}" type="slidenum">
              <a:rPr lang="es-ES_tradnl" smtClean="0"/>
              <a:pPr/>
              <a:t>1</a:t>
            </a:fld>
            <a:endParaRPr lang="es-ES_tradnl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65E622B-785D-42F4-81FA-71613DE50E64}" type="slidenum">
              <a:rPr lang="es-ES_tradnl" smtClean="0"/>
              <a:pPr/>
              <a:t>17</a:t>
            </a:fld>
            <a:endParaRPr lang="es-ES_tradnl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E873-05EF-45CE-9986-635AF61C87D9}" type="datetimeFigureOut">
              <a:rPr lang="es-ES" smtClean="0"/>
              <a:pPr/>
              <a:t>14/05/2016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32A7-42DF-412B-897C-CABD54F3A6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E873-05EF-45CE-9986-635AF61C87D9}" type="datetimeFigureOut">
              <a:rPr lang="es-ES" smtClean="0"/>
              <a:pPr/>
              <a:t>14/05/2016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32A7-42DF-412B-897C-CABD54F3A6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E873-05EF-45CE-9986-635AF61C87D9}" type="datetimeFigureOut">
              <a:rPr lang="es-ES" smtClean="0"/>
              <a:pPr/>
              <a:t>14/05/2016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32A7-42DF-412B-897C-CABD54F3A6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E873-05EF-45CE-9986-635AF61C87D9}" type="datetimeFigureOut">
              <a:rPr lang="es-ES" smtClean="0"/>
              <a:pPr/>
              <a:t>14/05/2016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32A7-42DF-412B-897C-CABD54F3A6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E873-05EF-45CE-9986-635AF61C87D9}" type="datetimeFigureOut">
              <a:rPr lang="es-ES" smtClean="0"/>
              <a:pPr/>
              <a:t>14/05/2016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32A7-42DF-412B-897C-CABD54F3A6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E873-05EF-45CE-9986-635AF61C87D9}" type="datetimeFigureOut">
              <a:rPr lang="es-ES" smtClean="0"/>
              <a:pPr/>
              <a:t>14/05/2016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32A7-42DF-412B-897C-CABD54F3A6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E873-05EF-45CE-9986-635AF61C87D9}" type="datetimeFigureOut">
              <a:rPr lang="es-ES" smtClean="0"/>
              <a:pPr/>
              <a:t>14/05/2016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32A7-42DF-412B-897C-CABD54F3A6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E873-05EF-45CE-9986-635AF61C87D9}" type="datetimeFigureOut">
              <a:rPr lang="es-ES" smtClean="0"/>
              <a:pPr/>
              <a:t>14/05/2016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32A7-42DF-412B-897C-CABD54F3A6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E873-05EF-45CE-9986-635AF61C87D9}" type="datetimeFigureOut">
              <a:rPr lang="es-ES" smtClean="0"/>
              <a:pPr/>
              <a:t>14/05/2016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32A7-42DF-412B-897C-CABD54F3A6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E873-05EF-45CE-9986-635AF61C87D9}" type="datetimeFigureOut">
              <a:rPr lang="es-ES" smtClean="0"/>
              <a:pPr/>
              <a:t>14/05/2016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32A7-42DF-412B-897C-CABD54F3A6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E873-05EF-45CE-9986-635AF61C87D9}" type="datetimeFigureOut">
              <a:rPr lang="es-ES" smtClean="0"/>
              <a:pPr/>
              <a:t>14/05/2016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32A7-42DF-412B-897C-CABD54F3A6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AE873-05EF-45CE-9986-635AF61C87D9}" type="datetimeFigureOut">
              <a:rPr lang="es-ES" smtClean="0"/>
              <a:pPr/>
              <a:t>14/05/2016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B32A7-42DF-412B-897C-CABD54F3A6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60350"/>
            <a:ext cx="7772400" cy="1470025"/>
          </a:xfrm>
        </p:spPr>
        <p:txBody>
          <a:bodyPr/>
          <a:lstStyle/>
          <a:p>
            <a:r>
              <a:rPr lang="es-ES" dirty="0" smtClean="0"/>
              <a:t>333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s-ES" smtClean="0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-15875" y="0"/>
            <a:ext cx="9159875" cy="6877050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ES" dirty="0" smtClean="0">
                <a:solidFill>
                  <a:srgbClr val="FFFFCC"/>
                </a:solidFill>
                <a:latin typeface="Arial Unicode MS" pitchFamily="34" charset="-128"/>
              </a:rPr>
              <a:t>3333</a:t>
            </a:r>
            <a:endParaRPr lang="es-ES" dirty="0">
              <a:solidFill>
                <a:srgbClr val="FFFFCC"/>
              </a:solidFill>
              <a:latin typeface="Arial Unicode MS" pitchFamily="34" charset="-128"/>
            </a:endParaRP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687388" y="765175"/>
            <a:ext cx="7783512" cy="114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1415772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ES_tradnl" sz="1800" u="sng" dirty="0">
              <a:solidFill>
                <a:srgbClr val="FFFF00"/>
              </a:solidFill>
              <a:latin typeface="Arial Unicode MS" pitchFamily="34" charset="-128"/>
            </a:endParaRPr>
          </a:p>
          <a:p>
            <a:pPr algn="ctr"/>
            <a:r>
              <a:rPr lang="es-ES_tradnl" sz="4000" b="1" u="sng" dirty="0" smtClean="0">
                <a:solidFill>
                  <a:srgbClr val="FFFF00"/>
                </a:solidFill>
                <a:latin typeface="Arial Unicode MS" pitchFamily="34" charset="-128"/>
              </a:rPr>
              <a:t>SOFTWARE  I </a:t>
            </a:r>
          </a:p>
          <a:p>
            <a:pPr algn="ctr"/>
            <a:r>
              <a:rPr lang="es-ES_tradnl" sz="2800" dirty="0" smtClean="0">
                <a:solidFill>
                  <a:srgbClr val="FFFF00"/>
                </a:solidFill>
                <a:latin typeface="Arial Unicode MS" pitchFamily="34" charset="-128"/>
              </a:rPr>
              <a:t>PROFESOR</a:t>
            </a:r>
            <a:r>
              <a:rPr lang="es-ES_tradnl" sz="2800" dirty="0">
                <a:solidFill>
                  <a:srgbClr val="FFFF00"/>
                </a:solidFill>
                <a:latin typeface="Arial Unicode MS" pitchFamily="34" charset="-128"/>
              </a:rPr>
              <a:t>: JOSE LUIS VALENCIA DELFA</a:t>
            </a:r>
            <a:endParaRPr lang="es-ES_tradnl" sz="2000" dirty="0">
              <a:solidFill>
                <a:srgbClr val="FFFF00"/>
              </a:solidFill>
              <a:latin typeface="Arial Unicode MS" pitchFamily="34" charset="-128"/>
            </a:endParaRP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457200" y="5876925"/>
            <a:ext cx="86868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_tradnl" sz="2000" dirty="0">
                <a:solidFill>
                  <a:srgbClr val="FFFF66"/>
                </a:solidFill>
                <a:latin typeface="Arial Unicode MS" pitchFamily="34" charset="-128"/>
              </a:rPr>
              <a:t>FACULTAD DE ESTUDIOS ESTADÍSTICOS</a:t>
            </a:r>
          </a:p>
          <a:p>
            <a:r>
              <a:rPr lang="es-ES_tradnl" sz="2000" dirty="0">
                <a:solidFill>
                  <a:srgbClr val="FFFF66"/>
                </a:solidFill>
                <a:latin typeface="Arial Unicode MS" pitchFamily="34" charset="-128"/>
              </a:rPr>
              <a:t>UNIVERSIDAD COMPLUTENSE DE MADRID</a:t>
            </a:r>
          </a:p>
        </p:txBody>
      </p:sp>
      <p:pic>
        <p:nvPicPr>
          <p:cNvPr id="34824" name="Picture 8" descr="Complutens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81935" y="3212976"/>
            <a:ext cx="1814201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CuadroTexto"/>
          <p:cNvSpPr txBox="1"/>
          <p:nvPr/>
        </p:nvSpPr>
        <p:spPr>
          <a:xfrm>
            <a:off x="179512" y="1412776"/>
            <a:ext cx="8964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dirty="0" smtClean="0">
                <a:solidFill>
                  <a:srgbClr val="FF0000"/>
                </a:solidFill>
              </a:rPr>
              <a:t>TEMA 3 PROCIMIENTOS MODULO BASE</a:t>
            </a:r>
            <a:endParaRPr lang="es-ES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83671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s-ES" dirty="0" smtClean="0"/>
              <a:t>Procedimientos para manejar ficheros SAS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179512" y="836712"/>
            <a:ext cx="8784976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b="1" dirty="0"/>
              <a:t>PROC </a:t>
            </a:r>
            <a:r>
              <a:rPr lang="es-ES" sz="3000" b="1" dirty="0" smtClean="0"/>
              <a:t>TRANSPOSE DATA</a:t>
            </a:r>
            <a:r>
              <a:rPr lang="es-ES" sz="3000" dirty="0"/>
              <a:t>= </a:t>
            </a:r>
            <a:r>
              <a:rPr lang="es-ES" sz="3000" b="1" dirty="0" smtClean="0"/>
              <a:t>OUT=</a:t>
            </a:r>
            <a:r>
              <a:rPr lang="es-ES" sz="3000" dirty="0" smtClean="0"/>
              <a:t>  </a:t>
            </a:r>
            <a:r>
              <a:rPr lang="es-ES" sz="3000" b="1" dirty="0" smtClean="0"/>
              <a:t>PREFIX=</a:t>
            </a:r>
            <a:r>
              <a:rPr lang="es-ES" sz="3000" dirty="0" smtClean="0"/>
              <a:t>        </a:t>
            </a:r>
            <a:r>
              <a:rPr lang="es-ES" sz="3000" b="1" dirty="0" smtClean="0"/>
              <a:t>NAME= ;</a:t>
            </a:r>
          </a:p>
          <a:p>
            <a:r>
              <a:rPr lang="es-ES" sz="3000" b="1" i="1" dirty="0" smtClean="0"/>
              <a:t>VAR  </a:t>
            </a:r>
            <a:r>
              <a:rPr lang="es-ES" sz="3000" i="1" dirty="0" smtClean="0"/>
              <a:t>variables a trasponer</a:t>
            </a:r>
            <a:r>
              <a:rPr lang="es-ES" sz="3000" dirty="0" smtClean="0"/>
              <a:t>;.</a:t>
            </a:r>
          </a:p>
          <a:p>
            <a:r>
              <a:rPr lang="es-ES" sz="3000" b="1" dirty="0" smtClean="0"/>
              <a:t>ID  </a:t>
            </a:r>
            <a:r>
              <a:rPr lang="es-ES" sz="3000" i="1" dirty="0" smtClean="0"/>
              <a:t>variable que identificará a las nuevas columnas</a:t>
            </a:r>
            <a:r>
              <a:rPr lang="es-ES" sz="3000" dirty="0" smtClean="0"/>
              <a:t>;    </a:t>
            </a:r>
            <a:endParaRPr lang="es-ES" sz="3000" dirty="0"/>
          </a:p>
          <a:p>
            <a:r>
              <a:rPr lang="es-ES" sz="3000" b="1" smtClean="0"/>
              <a:t>BY</a:t>
            </a:r>
            <a:r>
              <a:rPr lang="es-ES" sz="3000" smtClean="0"/>
              <a:t> </a:t>
            </a:r>
            <a:r>
              <a:rPr lang="es-ES" sz="3000" i="1" smtClean="0"/>
              <a:t> </a:t>
            </a:r>
            <a:r>
              <a:rPr lang="es-ES" sz="3000" i="1" smtClean="0"/>
              <a:t>variable(s) </a:t>
            </a:r>
            <a:r>
              <a:rPr lang="es-ES" sz="3000" i="1" smtClean="0"/>
              <a:t>Se </a:t>
            </a:r>
            <a:r>
              <a:rPr lang="es-ES" sz="3000" i="1" dirty="0" smtClean="0"/>
              <a:t>cambian las columnas para cada valor de la variable(s) aquí indicada(s)</a:t>
            </a:r>
            <a:r>
              <a:rPr lang="es-ES" sz="3000" i="1" dirty="0" smtClean="0"/>
              <a:t> </a:t>
            </a:r>
            <a:r>
              <a:rPr lang="es-ES" sz="3000" dirty="0" smtClean="0"/>
              <a:t>; </a:t>
            </a:r>
            <a:endParaRPr lang="es-ES" sz="3000" dirty="0" smtClean="0"/>
          </a:p>
          <a:p>
            <a:endParaRPr lang="es-ES" sz="3000" dirty="0"/>
          </a:p>
          <a:p>
            <a:endParaRPr lang="es-ES" sz="2400" dirty="0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254077"/>
            <a:ext cx="2562225" cy="334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4149080"/>
            <a:ext cx="48101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87824" y="3258898"/>
            <a:ext cx="5883424" cy="705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83671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s-ES" dirty="0" smtClean="0"/>
              <a:t>Procedimientos para manejar ficheros SAS</a:t>
            </a:r>
            <a:endParaRPr lang="es-ES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570555"/>
            <a:ext cx="2088232" cy="5287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CuadroTexto"/>
          <p:cNvSpPr txBox="1"/>
          <p:nvPr/>
        </p:nvSpPr>
        <p:spPr>
          <a:xfrm>
            <a:off x="179512" y="908720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Primeras observaciones </a:t>
            </a:r>
          </a:p>
          <a:p>
            <a:r>
              <a:rPr lang="es-ES" dirty="0" smtClean="0"/>
              <a:t>del c. datos   </a:t>
            </a:r>
            <a:r>
              <a:rPr lang="es-ES" dirty="0" err="1" smtClean="0"/>
              <a:t>decadas</a:t>
            </a:r>
            <a:endParaRPr lang="es-ES" dirty="0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7" y="3573016"/>
            <a:ext cx="6171917" cy="3044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1840" y="1268760"/>
            <a:ext cx="526732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83671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s-ES" dirty="0" smtClean="0"/>
              <a:t>Procedimientos para manejar ficheros SAS</a:t>
            </a:r>
            <a:endParaRPr lang="es-ES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556792"/>
            <a:ext cx="1894595" cy="479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CuadroTexto"/>
          <p:cNvSpPr txBox="1"/>
          <p:nvPr/>
        </p:nvSpPr>
        <p:spPr>
          <a:xfrm>
            <a:off x="179512" y="908720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Primeras observaciones </a:t>
            </a:r>
          </a:p>
          <a:p>
            <a:r>
              <a:rPr lang="es-ES" dirty="0" smtClean="0"/>
              <a:t>del c. datos   </a:t>
            </a:r>
            <a:r>
              <a:rPr lang="es-ES" dirty="0" err="1" smtClean="0"/>
              <a:t>decadas</a:t>
            </a:r>
            <a:endParaRPr lang="es-ES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25" y="3717032"/>
            <a:ext cx="7000875" cy="282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3125" y="1484784"/>
            <a:ext cx="700087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Elipse"/>
          <p:cNvSpPr/>
          <p:nvPr/>
        </p:nvSpPr>
        <p:spPr>
          <a:xfrm>
            <a:off x="7308304" y="1052736"/>
            <a:ext cx="1835696" cy="144016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5" presetClass="entr" presetSubtype="10" fill="hold" grpId="0" nodeType="afterEffect">
                                  <p:stCondLst>
                                    <p:cond delay="10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57606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s-ES" dirty="0" smtClean="0"/>
              <a:t>Procedimientos sobre utilidades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179512" y="764704"/>
            <a:ext cx="8784976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/>
              <a:t>PROC </a:t>
            </a:r>
            <a:r>
              <a:rPr lang="es-ES" sz="3200" b="1" dirty="0"/>
              <a:t>RANK</a:t>
            </a:r>
            <a:r>
              <a:rPr lang="es-ES" sz="3200" dirty="0"/>
              <a:t> </a:t>
            </a:r>
            <a:r>
              <a:rPr lang="es-ES" sz="3200" dirty="0" smtClean="0">
                <a:solidFill>
                  <a:srgbClr val="00B050"/>
                </a:solidFill>
              </a:rPr>
              <a:t>TIES=MEAN |HIGH|LOW|CONDENSE 	           OUT = </a:t>
            </a:r>
            <a:r>
              <a:rPr lang="es-ES" sz="3200" dirty="0" err="1" smtClean="0">
                <a:solidFill>
                  <a:srgbClr val="00B050"/>
                </a:solidFill>
              </a:rPr>
              <a:t>c.datos</a:t>
            </a:r>
            <a:r>
              <a:rPr lang="es-ES" sz="3200" dirty="0" smtClean="0">
                <a:solidFill>
                  <a:srgbClr val="00B050"/>
                </a:solidFill>
              </a:rPr>
              <a:t> FRACTION N1                        		PERCENT	  GROUPS=k  DESCENDING</a:t>
            </a:r>
          </a:p>
          <a:p>
            <a:pPr lvl="0"/>
            <a:r>
              <a:rPr lang="es-ES" sz="3200" dirty="0">
                <a:solidFill>
                  <a:srgbClr val="00B050"/>
                </a:solidFill>
              </a:rPr>
              <a:t> </a:t>
            </a:r>
            <a:r>
              <a:rPr lang="es-ES" sz="3200" dirty="0" smtClean="0">
                <a:solidFill>
                  <a:srgbClr val="00B050"/>
                </a:solidFill>
              </a:rPr>
              <a:t>                    NORMAL=BLOW|TUKEY|VW</a:t>
            </a:r>
            <a:r>
              <a:rPr lang="es-ES" sz="3200" dirty="0" smtClean="0"/>
              <a:t>; </a:t>
            </a:r>
            <a:endParaRPr lang="es-ES" sz="3200" dirty="0"/>
          </a:p>
          <a:p>
            <a:r>
              <a:rPr lang="es-ES" sz="2800" b="1" dirty="0" smtClean="0"/>
              <a:t>    VAR</a:t>
            </a:r>
            <a:r>
              <a:rPr lang="es-ES" sz="2800" dirty="0"/>
              <a:t>	variables</a:t>
            </a:r>
            <a:r>
              <a:rPr lang="es-ES" sz="2800" dirty="0" smtClean="0"/>
              <a:t>;   (variables a ordenar)</a:t>
            </a:r>
            <a:endParaRPr lang="es-ES" sz="2800" dirty="0"/>
          </a:p>
          <a:p>
            <a:r>
              <a:rPr lang="es-ES" sz="2800" b="1" dirty="0" smtClean="0"/>
              <a:t>    RANKS</a:t>
            </a:r>
            <a:r>
              <a:rPr lang="es-ES" sz="2800" dirty="0" smtClean="0"/>
              <a:t> </a:t>
            </a:r>
            <a:r>
              <a:rPr lang="es-ES" sz="2800" dirty="0"/>
              <a:t>nombres; </a:t>
            </a:r>
            <a:r>
              <a:rPr lang="es-ES" sz="2800" dirty="0" smtClean="0"/>
              <a:t>  (nombres de variables ordenadas);</a:t>
            </a:r>
            <a:endParaRPr lang="es-ES" sz="2800" dirty="0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3596143"/>
            <a:ext cx="3672408" cy="314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005064"/>
            <a:ext cx="4320480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57606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s-ES" dirty="0" smtClean="0"/>
              <a:t>Procedimientos sobre utilidades</a:t>
            </a:r>
            <a:endParaRPr lang="es-ES" dirty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92696"/>
            <a:ext cx="3686175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348880"/>
            <a:ext cx="328612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2348880"/>
            <a:ext cx="3305175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48150" y="692696"/>
            <a:ext cx="4895850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57606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s-ES" dirty="0" smtClean="0"/>
              <a:t>Procedimientos sobre utilidades</a:t>
            </a:r>
            <a:endParaRPr lang="es-ES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00808"/>
            <a:ext cx="3276600" cy="339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5" y="620688"/>
            <a:ext cx="4248472" cy="783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2996952"/>
            <a:ext cx="3905250" cy="343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1412776"/>
            <a:ext cx="4095750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4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835695" y="5445224"/>
            <a:ext cx="2834777" cy="716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CuadroTexto"/>
          <p:cNvSpPr txBox="1"/>
          <p:nvPr/>
        </p:nvSpPr>
        <p:spPr>
          <a:xfrm>
            <a:off x="179512" y="6381328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Valor mas pequeño, le corresponde </a:t>
            </a:r>
            <a:r>
              <a:rPr lang="el-GR" dirty="0" smtClean="0"/>
              <a:t>φ</a:t>
            </a:r>
            <a:r>
              <a:rPr lang="es-ES" baseline="30000" dirty="0" smtClean="0"/>
              <a:t>-1</a:t>
            </a:r>
            <a:r>
              <a:rPr lang="es-ES" dirty="0" smtClean="0"/>
              <a:t>( 5/8 : 12,25)=</a:t>
            </a:r>
            <a:r>
              <a:rPr lang="el-GR" dirty="0" smtClean="0"/>
              <a:t> φ</a:t>
            </a:r>
            <a:r>
              <a:rPr lang="es-ES" baseline="30000" dirty="0" smtClean="0"/>
              <a:t>-1</a:t>
            </a:r>
            <a:r>
              <a:rPr lang="es-ES" dirty="0" smtClean="0"/>
              <a:t>(5/98)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83671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dirty="0" smtClean="0"/>
              <a:t>Procedimientos sobre utilidades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179512" y="764704"/>
            <a:ext cx="878497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PROC STANDARD</a:t>
            </a:r>
            <a:r>
              <a:rPr lang="en-US" sz="3200" dirty="0"/>
              <a:t> </a:t>
            </a:r>
            <a:r>
              <a:rPr lang="en-US" sz="3200" b="1" dirty="0"/>
              <a:t>DATA</a:t>
            </a:r>
            <a:r>
              <a:rPr lang="en-US" sz="3200" dirty="0"/>
              <a:t>=</a:t>
            </a:r>
            <a:r>
              <a:rPr lang="en-US" sz="3200" dirty="0" err="1"/>
              <a:t>c.datos</a:t>
            </a:r>
            <a:r>
              <a:rPr lang="en-US" sz="3200" dirty="0"/>
              <a:t> </a:t>
            </a:r>
            <a:r>
              <a:rPr lang="en-US" sz="3200" b="1" dirty="0" smtClean="0"/>
              <a:t>OUT</a:t>
            </a:r>
            <a:r>
              <a:rPr lang="en-US" sz="3200" dirty="0" smtClean="0"/>
              <a:t>=</a:t>
            </a:r>
            <a:r>
              <a:rPr lang="en-US" sz="3200" dirty="0" err="1" smtClean="0"/>
              <a:t>c.datos</a:t>
            </a:r>
            <a:endParaRPr lang="en-US" sz="3200" dirty="0" smtClean="0"/>
          </a:p>
          <a:p>
            <a:r>
              <a:rPr lang="en-US" sz="3200" dirty="0"/>
              <a:t> </a:t>
            </a:r>
            <a:r>
              <a:rPr lang="en-US" sz="3200" dirty="0" smtClean="0"/>
              <a:t>                        </a:t>
            </a:r>
            <a:r>
              <a:rPr lang="en-US" sz="3200" b="1" dirty="0" smtClean="0"/>
              <a:t>MEAN</a:t>
            </a:r>
            <a:r>
              <a:rPr lang="en-US" sz="3200" dirty="0" smtClean="0"/>
              <a:t>=  </a:t>
            </a:r>
            <a:r>
              <a:rPr lang="en-US" sz="3200" b="1" dirty="0" smtClean="0"/>
              <a:t>STD</a:t>
            </a:r>
            <a:r>
              <a:rPr lang="en-US" sz="3200" dirty="0" smtClean="0"/>
              <a:t>=   </a:t>
            </a:r>
            <a:r>
              <a:rPr lang="en-US" sz="3200" b="1" dirty="0" smtClean="0"/>
              <a:t>REPLACE</a:t>
            </a:r>
            <a:r>
              <a:rPr lang="en-US" sz="3200" dirty="0" smtClean="0"/>
              <a:t> (</a:t>
            </a:r>
            <a:r>
              <a:rPr lang="en-US" sz="2000" dirty="0" smtClean="0"/>
              <a:t>missing </a:t>
            </a:r>
            <a:r>
              <a:rPr lang="en-US" sz="2000" dirty="0" err="1" smtClean="0"/>
              <a:t>por</a:t>
            </a:r>
            <a:r>
              <a:rPr lang="en-US" sz="2000" dirty="0" smtClean="0"/>
              <a:t> media</a:t>
            </a:r>
            <a:r>
              <a:rPr lang="en-US" sz="3200" dirty="0" smtClean="0"/>
              <a:t>) </a:t>
            </a:r>
          </a:p>
          <a:p>
            <a:r>
              <a:rPr lang="en-US" sz="3200" dirty="0" smtClean="0"/>
              <a:t>			  </a:t>
            </a:r>
            <a:r>
              <a:rPr lang="en-US" sz="3200" b="1" dirty="0" smtClean="0"/>
              <a:t>VARDEF</a:t>
            </a:r>
            <a:r>
              <a:rPr lang="en-US" sz="3200" dirty="0" smtClean="0"/>
              <a:t>=DF|N|WEIGHT|WDF;</a:t>
            </a:r>
          </a:p>
          <a:p>
            <a:r>
              <a:rPr lang="en-US" sz="3200" b="1" dirty="0" smtClean="0"/>
              <a:t>VAR</a:t>
            </a:r>
            <a:r>
              <a:rPr lang="en-US" sz="3200" dirty="0" smtClean="0"/>
              <a:t> variables ; </a:t>
            </a:r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996952"/>
            <a:ext cx="6721747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3933056"/>
            <a:ext cx="23241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152" y="3356992"/>
            <a:ext cx="256222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67744" y="5517232"/>
            <a:ext cx="279082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60350"/>
            <a:ext cx="7772400" cy="1470025"/>
          </a:xfrm>
        </p:spPr>
        <p:txBody>
          <a:bodyPr/>
          <a:lstStyle/>
          <a:p>
            <a:r>
              <a:rPr lang="es-ES" dirty="0" smtClean="0"/>
              <a:t>333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s-ES" smtClean="0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-15875" y="0"/>
            <a:ext cx="9159875" cy="6877050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ES" dirty="0" smtClean="0">
                <a:solidFill>
                  <a:srgbClr val="FFFFCC"/>
                </a:solidFill>
                <a:latin typeface="Arial Unicode MS" pitchFamily="34" charset="-128"/>
              </a:rPr>
              <a:t>3333</a:t>
            </a:r>
            <a:endParaRPr lang="es-ES" dirty="0">
              <a:solidFill>
                <a:srgbClr val="FFFFCC"/>
              </a:solidFill>
              <a:latin typeface="Arial Unicode MS" pitchFamily="34" charset="-128"/>
            </a:endParaRP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687388" y="765175"/>
            <a:ext cx="7783512" cy="114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1415772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ES_tradnl" sz="1800" u="sng" dirty="0">
              <a:solidFill>
                <a:srgbClr val="FFFF00"/>
              </a:solidFill>
              <a:latin typeface="Arial Unicode MS" pitchFamily="34" charset="-128"/>
            </a:endParaRPr>
          </a:p>
          <a:p>
            <a:pPr algn="ctr"/>
            <a:r>
              <a:rPr lang="es-ES_tradnl" sz="4000" b="1" u="sng" dirty="0" smtClean="0">
                <a:solidFill>
                  <a:srgbClr val="FFFF00"/>
                </a:solidFill>
                <a:latin typeface="Arial Unicode MS" pitchFamily="34" charset="-128"/>
              </a:rPr>
              <a:t>SOFTWARE  I </a:t>
            </a:r>
          </a:p>
          <a:p>
            <a:pPr algn="ctr"/>
            <a:r>
              <a:rPr lang="es-ES_tradnl" sz="2800" dirty="0" smtClean="0">
                <a:solidFill>
                  <a:srgbClr val="FFFF00"/>
                </a:solidFill>
                <a:latin typeface="Arial Unicode MS" pitchFamily="34" charset="-128"/>
              </a:rPr>
              <a:t>PROFESOR</a:t>
            </a:r>
            <a:r>
              <a:rPr lang="es-ES_tradnl" sz="2800" dirty="0">
                <a:solidFill>
                  <a:srgbClr val="FFFF00"/>
                </a:solidFill>
                <a:latin typeface="Arial Unicode MS" pitchFamily="34" charset="-128"/>
              </a:rPr>
              <a:t>: JOSE LUIS VALENCIA DELFA</a:t>
            </a:r>
            <a:endParaRPr lang="es-ES_tradnl" sz="2000" dirty="0">
              <a:solidFill>
                <a:srgbClr val="FFFF00"/>
              </a:solidFill>
              <a:latin typeface="Arial Unicode MS" pitchFamily="34" charset="-128"/>
            </a:endParaRP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457200" y="5876925"/>
            <a:ext cx="86868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_tradnl" sz="2000" dirty="0">
                <a:solidFill>
                  <a:srgbClr val="FFFF66"/>
                </a:solidFill>
                <a:latin typeface="Arial Unicode MS" pitchFamily="34" charset="-128"/>
              </a:rPr>
              <a:t>FACULTAD DE ESTUDIOS ESTADÍSTICOS</a:t>
            </a:r>
          </a:p>
          <a:p>
            <a:r>
              <a:rPr lang="es-ES_tradnl" sz="2000" dirty="0">
                <a:solidFill>
                  <a:srgbClr val="FFFF66"/>
                </a:solidFill>
                <a:latin typeface="Arial Unicode MS" pitchFamily="34" charset="-128"/>
              </a:rPr>
              <a:t>UNIVERSIDAD COMPLUTENSE DE MADRID</a:t>
            </a:r>
          </a:p>
        </p:txBody>
      </p:sp>
      <p:pic>
        <p:nvPicPr>
          <p:cNvPr id="34824" name="Picture 8" descr="Complutens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81935" y="3212976"/>
            <a:ext cx="1814201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CuadroTexto"/>
          <p:cNvSpPr txBox="1"/>
          <p:nvPr/>
        </p:nvSpPr>
        <p:spPr>
          <a:xfrm>
            <a:off x="179512" y="1412776"/>
            <a:ext cx="8964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dirty="0" smtClean="0">
                <a:solidFill>
                  <a:srgbClr val="FF0000"/>
                </a:solidFill>
              </a:rPr>
              <a:t>TEMA 3 PROCIMIENTOS MODULO BASE</a:t>
            </a:r>
            <a:endParaRPr lang="es-ES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s-ES" dirty="0" smtClean="0"/>
              <a:t>Procedimientos informativos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1043608" y="1340768"/>
            <a:ext cx="59766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/>
              <a:t>PROC PRINT  </a:t>
            </a:r>
            <a:r>
              <a:rPr lang="es-ES" sz="2800" dirty="0"/>
              <a:t>opciones;</a:t>
            </a:r>
          </a:p>
          <a:p>
            <a:r>
              <a:rPr lang="es-ES" sz="2800" b="1" dirty="0" err="1"/>
              <a:t>var</a:t>
            </a:r>
            <a:r>
              <a:rPr lang="es-ES" sz="2800" b="1" dirty="0"/>
              <a:t>  </a:t>
            </a:r>
            <a:r>
              <a:rPr lang="es-ES" sz="2800" dirty="0"/>
              <a:t>variables;   	</a:t>
            </a:r>
          </a:p>
          <a:p>
            <a:r>
              <a:rPr lang="es-ES" sz="2800" b="1" dirty="0" err="1" smtClean="0"/>
              <a:t>sum</a:t>
            </a:r>
            <a:r>
              <a:rPr lang="es-ES" sz="2800" b="1" dirty="0" smtClean="0"/>
              <a:t>    </a:t>
            </a:r>
            <a:r>
              <a:rPr lang="es-ES" sz="2800" dirty="0" smtClean="0"/>
              <a:t> </a:t>
            </a:r>
            <a:r>
              <a:rPr lang="es-ES" sz="2800" dirty="0"/>
              <a:t>variables;	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611560" y="3068960"/>
            <a:ext cx="68407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Opciones de la sentencia </a:t>
            </a:r>
            <a:r>
              <a:rPr lang="es-ES" sz="2400" b="1" dirty="0" err="1" smtClean="0"/>
              <a:t>Proc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Print</a:t>
            </a:r>
            <a:endParaRPr lang="es-ES" sz="2400" b="1" dirty="0" smtClean="0"/>
          </a:p>
          <a:p>
            <a:r>
              <a:rPr lang="es-ES" sz="2400" dirty="0" smtClean="0"/>
              <a:t>DATA </a:t>
            </a:r>
            <a:r>
              <a:rPr lang="es-ES" sz="2400" dirty="0"/>
              <a:t>= </a:t>
            </a:r>
            <a:endParaRPr lang="es-ES" sz="2400" dirty="0" smtClean="0"/>
          </a:p>
          <a:p>
            <a:r>
              <a:rPr lang="es-ES" sz="2400" dirty="0" smtClean="0"/>
              <a:t>(</a:t>
            </a:r>
            <a:r>
              <a:rPr lang="es-ES" sz="2400" dirty="0"/>
              <a:t>OBS=n)			</a:t>
            </a:r>
          </a:p>
          <a:p>
            <a:r>
              <a:rPr lang="es-ES" sz="2400" dirty="0" smtClean="0"/>
              <a:t>LABEL </a:t>
            </a:r>
          </a:p>
          <a:p>
            <a:r>
              <a:rPr lang="es-ES" sz="2400" dirty="0" smtClean="0"/>
              <a:t>SPLIT='*‘ </a:t>
            </a:r>
          </a:p>
          <a:p>
            <a:r>
              <a:rPr lang="es-ES" sz="2400" dirty="0" smtClean="0"/>
              <a:t>NOOBS       </a:t>
            </a:r>
            <a:r>
              <a:rPr lang="es-ES" sz="2400" dirty="0"/>
              <a:t>			 </a:t>
            </a:r>
          </a:p>
          <a:p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s-ES" dirty="0" smtClean="0"/>
              <a:t>Procedimientos informativos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323528" y="1340768"/>
            <a:ext cx="8820472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/>
              <a:t>PROC FORMAT </a:t>
            </a:r>
            <a:r>
              <a:rPr lang="es-ES" sz="2500" b="1" dirty="0" smtClean="0"/>
              <a:t>[Library=referencia] </a:t>
            </a:r>
          </a:p>
          <a:p>
            <a:r>
              <a:rPr lang="es-ES" sz="2500" b="1" dirty="0" smtClean="0"/>
              <a:t>VALUE </a:t>
            </a:r>
            <a:r>
              <a:rPr lang="es-ES" sz="2500" dirty="0" smtClean="0"/>
              <a:t>nombre del formato  rango1= 'valor1‘ rango2='valor2'...</a:t>
            </a:r>
          </a:p>
          <a:p>
            <a:r>
              <a:rPr lang="es-ES" sz="2500" b="1" dirty="0" smtClean="0"/>
              <a:t>PICTURE </a:t>
            </a:r>
            <a:r>
              <a:rPr lang="es-ES" sz="2500" dirty="0" smtClean="0"/>
              <a:t>nombre del formato rango1='diseño1' rango2='diseño2'... </a:t>
            </a:r>
          </a:p>
          <a:p>
            <a:r>
              <a:rPr lang="es-ES" sz="2500" b="1" dirty="0" smtClean="0"/>
              <a:t>INVALUE  </a:t>
            </a:r>
            <a:r>
              <a:rPr lang="es-ES" sz="2500" dirty="0" smtClean="0"/>
              <a:t>nombre del formato  rango1= 'valor1'   rango2='valor2'...</a:t>
            </a:r>
            <a:endParaRPr lang="es-ES" sz="2500" dirty="0"/>
          </a:p>
        </p:txBody>
      </p:sp>
      <p:sp>
        <p:nvSpPr>
          <p:cNvPr id="4" name="3 CuadroTexto"/>
          <p:cNvSpPr txBox="1"/>
          <p:nvPr/>
        </p:nvSpPr>
        <p:spPr>
          <a:xfrm>
            <a:off x="611560" y="3068960"/>
            <a:ext cx="81369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Para </a:t>
            </a:r>
            <a:r>
              <a:rPr lang="es-ES" sz="2400" dirty="0"/>
              <a:t>guardar de forma permanente un formato hay que crear la librera  de referencia LIBRARY asociada a un subdirectorio cualquiera, a </a:t>
            </a:r>
            <a:r>
              <a:rPr lang="es-ES" sz="2400" dirty="0" smtClean="0"/>
              <a:t>través </a:t>
            </a:r>
            <a:r>
              <a:rPr lang="es-ES" sz="2400" dirty="0"/>
              <a:t>de  la sentencia </a:t>
            </a:r>
            <a:r>
              <a:rPr lang="es-ES" sz="2400" dirty="0" err="1"/>
              <a:t>Libname</a:t>
            </a:r>
            <a:r>
              <a:rPr lang="es-ES" sz="2400" dirty="0"/>
              <a:t>, y utilizar la opción Library=</a:t>
            </a:r>
            <a:r>
              <a:rPr lang="es-ES" sz="2400" dirty="0" err="1"/>
              <a:t>library</a:t>
            </a:r>
            <a:r>
              <a:rPr lang="es-ES" sz="2400" dirty="0"/>
              <a:t> en la sentencia  </a:t>
            </a:r>
            <a:r>
              <a:rPr lang="es-ES" sz="2400" dirty="0" err="1"/>
              <a:t>Proc</a:t>
            </a:r>
            <a:r>
              <a:rPr lang="es-ES" sz="2400" dirty="0"/>
              <a:t> </a:t>
            </a:r>
            <a:r>
              <a:rPr lang="es-ES" sz="2400" dirty="0" err="1"/>
              <a:t>Format</a:t>
            </a:r>
            <a:r>
              <a:rPr lang="es-ES" sz="2400" dirty="0"/>
              <a:t>. </a:t>
            </a:r>
            <a:endParaRPr lang="es-ES" sz="2400" dirty="0" smtClean="0"/>
          </a:p>
          <a:p>
            <a:endParaRPr lang="es-ES" sz="2400" dirty="0" smtClean="0"/>
          </a:p>
        </p:txBody>
      </p:sp>
      <p:grpSp>
        <p:nvGrpSpPr>
          <p:cNvPr id="9" name="8 Grupo"/>
          <p:cNvGrpSpPr/>
          <p:nvPr/>
        </p:nvGrpSpPr>
        <p:grpSpPr>
          <a:xfrm>
            <a:off x="899592" y="4725144"/>
            <a:ext cx="6984776" cy="523220"/>
            <a:chOff x="899592" y="4725144"/>
            <a:chExt cx="6984776" cy="523220"/>
          </a:xfrm>
        </p:grpSpPr>
        <p:sp>
          <p:nvSpPr>
            <p:cNvPr id="5" name="4 CuadroTexto"/>
            <p:cNvSpPr txBox="1"/>
            <p:nvPr/>
          </p:nvSpPr>
          <p:spPr>
            <a:xfrm>
              <a:off x="899592" y="4725144"/>
              <a:ext cx="69847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800" dirty="0" err="1" smtClean="0">
                  <a:solidFill>
                    <a:srgbClr val="00B050"/>
                  </a:solidFill>
                </a:rPr>
                <a:t>Low</a:t>
              </a:r>
              <a:r>
                <a:rPr lang="es-ES" sz="2800" dirty="0" smtClean="0">
                  <a:solidFill>
                    <a:srgbClr val="00B050"/>
                  </a:solidFill>
                </a:rPr>
                <a:t> </a:t>
              </a:r>
              <a:r>
                <a:rPr lang="es-ES" sz="2800" dirty="0" smtClean="0"/>
                <a:t> </a:t>
              </a:r>
              <a:r>
                <a:rPr lang="es-ES" sz="2400" dirty="0" smtClean="0"/>
                <a:t>equivale a  -           y   </a:t>
              </a:r>
              <a:r>
                <a:rPr lang="es-ES" sz="2800" dirty="0" err="1" smtClean="0">
                  <a:solidFill>
                    <a:srgbClr val="00B050"/>
                  </a:solidFill>
                </a:rPr>
                <a:t>High</a:t>
              </a:r>
              <a:r>
                <a:rPr lang="es-ES" sz="2800" dirty="0" smtClean="0"/>
                <a:t> </a:t>
              </a:r>
              <a:r>
                <a:rPr lang="es-ES" sz="2400" dirty="0" smtClean="0"/>
                <a:t>equivale a +</a:t>
              </a:r>
              <a:endParaRPr lang="es-ES" sz="2400" dirty="0"/>
            </a:p>
          </p:txBody>
        </p:sp>
        <p:graphicFrame>
          <p:nvGraphicFramePr>
            <p:cNvPr id="6" name="5 Objeto"/>
            <p:cNvGraphicFramePr>
              <a:graphicFrameLocks noChangeAspect="1"/>
            </p:cNvGraphicFramePr>
            <p:nvPr/>
          </p:nvGraphicFramePr>
          <p:xfrm>
            <a:off x="3203848" y="4869160"/>
            <a:ext cx="432048" cy="360040"/>
          </p:xfrm>
          <a:graphic>
            <a:graphicData uri="http://schemas.openxmlformats.org/presentationml/2006/ole">
              <p:oleObj spid="_x0000_s9217" name="Equation" r:id="rId3" imgW="152280" imgH="126720" progId="Equation.DSMT4">
                <p:embed/>
              </p:oleObj>
            </a:graphicData>
          </a:graphic>
        </p:graphicFrame>
        <p:graphicFrame>
          <p:nvGraphicFramePr>
            <p:cNvPr id="9218" name="Object 2"/>
            <p:cNvGraphicFramePr>
              <a:graphicFrameLocks noChangeAspect="1"/>
            </p:cNvGraphicFramePr>
            <p:nvPr/>
          </p:nvGraphicFramePr>
          <p:xfrm>
            <a:off x="6516216" y="4869550"/>
            <a:ext cx="432048" cy="359650"/>
          </p:xfrm>
          <a:graphic>
            <a:graphicData uri="http://schemas.openxmlformats.org/presentationml/2006/ole">
              <p:oleObj spid="_x0000_s9218" name="Equation" r:id="rId4" imgW="152280" imgH="126720" progId="Equation.DSMT4">
                <p:embed/>
              </p:oleObj>
            </a:graphicData>
          </a:graphic>
        </p:graphicFrame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s-ES" dirty="0" smtClean="0"/>
              <a:t>Procedimientos informativos: FORMAT</a:t>
            </a:r>
            <a:endParaRPr lang="es-ES" dirty="0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340768"/>
            <a:ext cx="5429250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2708920"/>
            <a:ext cx="191452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s-ES" dirty="0" smtClean="0"/>
              <a:t>Procedimientos para manejar ficheros SAS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323528" y="1340768"/>
            <a:ext cx="882047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proc sort</a:t>
            </a:r>
            <a:r>
              <a:rPr lang="en-US" sz="3200" b="1" dirty="0"/>
              <a:t> </a:t>
            </a:r>
            <a:r>
              <a:rPr lang="en-US" sz="3200" b="1" dirty="0" smtClean="0"/>
              <a:t> </a:t>
            </a:r>
            <a:r>
              <a:rPr lang="en-US" sz="2800" i="1" dirty="0" smtClean="0"/>
              <a:t>data=</a:t>
            </a:r>
            <a:r>
              <a:rPr lang="en-US" sz="2800" i="1" dirty="0" err="1" smtClean="0"/>
              <a:t>ventas</a:t>
            </a:r>
            <a:r>
              <a:rPr lang="en-US" sz="2800" i="1" dirty="0" smtClean="0"/>
              <a:t>  </a:t>
            </a:r>
            <a:r>
              <a:rPr lang="en-US" sz="2800" i="1" dirty="0"/>
              <a:t>out=</a:t>
            </a:r>
            <a:r>
              <a:rPr lang="en-US" sz="2800" i="1" dirty="0" err="1"/>
              <a:t>orden</a:t>
            </a:r>
            <a:r>
              <a:rPr lang="en-US" sz="2800" i="1" dirty="0"/>
              <a:t>;</a:t>
            </a:r>
            <a:endParaRPr lang="es-ES" sz="2800" dirty="0"/>
          </a:p>
          <a:p>
            <a:r>
              <a:rPr lang="es-ES" sz="2800" b="1" i="1" dirty="0" err="1"/>
              <a:t>by</a:t>
            </a:r>
            <a:r>
              <a:rPr lang="es-ES" sz="2800" i="1" dirty="0"/>
              <a:t> </a:t>
            </a:r>
            <a:r>
              <a:rPr lang="es-ES" sz="2800" i="1" dirty="0" smtClean="0"/>
              <a:t>maquina  </a:t>
            </a:r>
            <a:r>
              <a:rPr lang="es-ES" sz="2800" b="1" i="1" dirty="0" err="1" smtClean="0"/>
              <a:t>descending</a:t>
            </a:r>
            <a:r>
              <a:rPr lang="es-ES" sz="2800" i="1" dirty="0" smtClean="0"/>
              <a:t>  x;</a:t>
            </a:r>
            <a:endParaRPr lang="es-ES" sz="2800" dirty="0"/>
          </a:p>
          <a:p>
            <a:r>
              <a:rPr lang="es-ES" sz="2800" i="1" dirty="0" err="1"/>
              <a:t>run</a:t>
            </a:r>
            <a:r>
              <a:rPr lang="es-ES" sz="2800" i="1" dirty="0"/>
              <a:t>;</a:t>
            </a:r>
            <a:endParaRPr lang="es-E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s-ES" dirty="0" smtClean="0"/>
              <a:t>Procedimientos para manejar ficheros SAS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179512" y="1340768"/>
            <a:ext cx="8352928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/>
              <a:t>	PROC CONTENTS </a:t>
            </a:r>
            <a:r>
              <a:rPr lang="es-ES" dirty="0"/>
              <a:t>opciones;   </a:t>
            </a:r>
            <a:endParaRPr lang="es-ES" dirty="0" smtClean="0"/>
          </a:p>
          <a:p>
            <a:r>
              <a:rPr lang="es-ES" dirty="0"/>
              <a:t>	Las opciones más importantes son: </a:t>
            </a:r>
          </a:p>
          <a:p>
            <a:r>
              <a:rPr lang="es-ES" b="1" dirty="0"/>
              <a:t>DATA</a:t>
            </a:r>
            <a:r>
              <a:rPr lang="es-ES" dirty="0"/>
              <a:t>=</a:t>
            </a:r>
            <a:r>
              <a:rPr lang="es-ES" dirty="0" err="1"/>
              <a:t>libreria.nombre</a:t>
            </a:r>
            <a:r>
              <a:rPr lang="es-ES" dirty="0"/>
              <a:t>	</a:t>
            </a:r>
            <a:r>
              <a:rPr lang="es-ES" dirty="0" smtClean="0"/>
              <a:t> </a:t>
            </a:r>
            <a:r>
              <a:rPr lang="es-ES" dirty="0"/>
              <a:t>Si como nombre utilizamos la palabra clave _</a:t>
            </a:r>
            <a:r>
              <a:rPr lang="es-ES" i="1" dirty="0" err="1"/>
              <a:t>all</a:t>
            </a:r>
            <a:r>
              <a:rPr lang="es-ES" i="1" dirty="0"/>
              <a:t>_ , </a:t>
            </a:r>
            <a:r>
              <a:rPr lang="es-ES" dirty="0"/>
              <a:t>se  conocerá el contenido de todos los conjuntos de  datos de la librería.</a:t>
            </a:r>
          </a:p>
          <a:p>
            <a:r>
              <a:rPr lang="es-ES" b="1" dirty="0"/>
              <a:t>DIRECTORY</a:t>
            </a:r>
            <a:r>
              <a:rPr lang="es-ES" dirty="0"/>
              <a:t>			</a:t>
            </a:r>
            <a:r>
              <a:rPr lang="es-ES" dirty="0" smtClean="0"/>
              <a:t> </a:t>
            </a:r>
          </a:p>
          <a:p>
            <a:r>
              <a:rPr lang="es-ES" b="1" dirty="0" smtClean="0"/>
              <a:t>TYPE</a:t>
            </a:r>
            <a:r>
              <a:rPr lang="es-ES" dirty="0" smtClean="0"/>
              <a:t>=ALL|CATALOG|DATA</a:t>
            </a:r>
          </a:p>
          <a:p>
            <a:r>
              <a:rPr lang="es-ES" b="1" dirty="0" smtClean="0"/>
              <a:t>POSITION</a:t>
            </a:r>
            <a:r>
              <a:rPr lang="es-ES" dirty="0"/>
              <a:t>	</a:t>
            </a:r>
            <a:r>
              <a:rPr lang="es-ES" dirty="0" smtClean="0"/>
              <a:t>(lista variables </a:t>
            </a:r>
            <a:r>
              <a:rPr lang="es-ES" dirty="0"/>
              <a:t>en el </a:t>
            </a:r>
            <a:r>
              <a:rPr lang="es-ES" dirty="0" smtClean="0"/>
              <a:t>orden del conjunto de datos)</a:t>
            </a:r>
            <a:endParaRPr lang="es-ES" dirty="0"/>
          </a:p>
          <a:p>
            <a:r>
              <a:rPr lang="es-ES" b="1" dirty="0"/>
              <a:t>SHORT</a:t>
            </a:r>
            <a:r>
              <a:rPr lang="es-ES" dirty="0"/>
              <a:t>			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323528" y="3789040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proc contents data=</a:t>
            </a:r>
            <a:r>
              <a:rPr lang="en-US" b="1" dirty="0" err="1"/>
              <a:t>a._all</a:t>
            </a:r>
            <a:r>
              <a:rPr lang="en-US" b="1" dirty="0"/>
              <a:t>_; run</a:t>
            </a:r>
            <a:r>
              <a:rPr lang="en-US" b="1" dirty="0" smtClean="0"/>
              <a:t>;</a:t>
            </a:r>
          </a:p>
          <a:p>
            <a:r>
              <a:rPr lang="en-US" b="1" dirty="0" smtClean="0"/>
              <a:t>Proc contents data=</a:t>
            </a:r>
            <a:r>
              <a:rPr lang="en-US" dirty="0" err="1" smtClean="0"/>
              <a:t>mortalidad</a:t>
            </a:r>
            <a:r>
              <a:rPr lang="en-US" b="1" dirty="0" smtClean="0"/>
              <a:t>; </a:t>
            </a:r>
            <a:endParaRPr lang="es-ES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1043608" y="4581128"/>
          <a:ext cx="6096000" cy="2240280"/>
        </p:xfrm>
        <a:graphic>
          <a:graphicData uri="http://schemas.openxmlformats.org/drawingml/2006/table">
            <a:tbl>
              <a:tblPr/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0">
                <a:tc gridSpan="5">
                  <a:txBody>
                    <a:bodyPr/>
                    <a:lstStyle/>
                    <a:p>
                      <a:pPr fontAlgn="t"/>
                      <a:r>
                        <a:rPr lang="es-ES" b="0" i="0" dirty="0">
                          <a:solidFill>
                            <a:srgbClr val="000000"/>
                          </a:solidFill>
                          <a:latin typeface="Arial"/>
                        </a:rPr>
                        <a:t>Lista alfabética de variables y atributos</a:t>
                      </a:r>
                    </a:p>
                  </a:txBody>
                  <a:tcPr marL="22860" marR="22860" marT="22860" marB="22860">
                    <a:lnL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B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fontAlgn="t"/>
                      <a:endParaRPr lang="es-ES" b="0" i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2860" marR="22860" marT="22860" marB="22860">
                    <a:lnL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BD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s-ES" b="0" i="0">
                          <a:solidFill>
                            <a:srgbClr val="000000"/>
                          </a:solidFill>
                          <a:latin typeface="Arial"/>
                        </a:rPr>
                        <a:t>#</a:t>
                      </a:r>
                    </a:p>
                  </a:txBody>
                  <a:tcPr marL="22860" marR="22860" marT="22860" marB="22860">
                    <a:lnL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BD3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s-ES" b="0" i="0" dirty="0">
                          <a:solidFill>
                            <a:srgbClr val="000000"/>
                          </a:solidFill>
                          <a:latin typeface="Arial"/>
                        </a:rPr>
                        <a:t>Variable</a:t>
                      </a:r>
                    </a:p>
                  </a:txBody>
                  <a:tcPr marL="22860" marR="22860" marT="22860" marB="22860">
                    <a:lnL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BD3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s-ES" b="0" i="0" dirty="0">
                          <a:solidFill>
                            <a:srgbClr val="000000"/>
                          </a:solidFill>
                          <a:latin typeface="Arial"/>
                        </a:rPr>
                        <a:t>Tipo</a:t>
                      </a:r>
                    </a:p>
                  </a:txBody>
                  <a:tcPr marL="22860" marR="22860" marT="22860" marB="22860">
                    <a:lnL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BD3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s-ES" b="0" i="0" dirty="0">
                          <a:solidFill>
                            <a:srgbClr val="000000"/>
                          </a:solidFill>
                          <a:latin typeface="Arial"/>
                        </a:rPr>
                        <a:t>Longitud</a:t>
                      </a:r>
                    </a:p>
                  </a:txBody>
                  <a:tcPr marL="22860" marR="22860" marT="22860" marB="22860">
                    <a:lnL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BD3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s-ES" b="0" i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Formato </a:t>
                      </a:r>
                      <a:endParaRPr lang="es-ES" b="0" i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2860" marR="22860" marT="22860" marB="22860">
                    <a:lnL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BD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s-ES" b="0" i="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22860" marR="22860" marT="22860" marB="22860">
                    <a:lnL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BD3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s-ES" b="0" i="0">
                          <a:solidFill>
                            <a:srgbClr val="000000"/>
                          </a:solidFill>
                          <a:latin typeface="Arial"/>
                        </a:rPr>
                        <a:t>Estado</a:t>
                      </a:r>
                    </a:p>
                  </a:txBody>
                  <a:tcPr marL="22860" marR="22860" marT="22860" marB="22860">
                    <a:lnL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BD3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s-ES" b="0" i="0">
                          <a:solidFill>
                            <a:srgbClr val="000000"/>
                          </a:solidFill>
                          <a:latin typeface="Arial"/>
                        </a:rPr>
                        <a:t>Alfanum.</a:t>
                      </a:r>
                    </a:p>
                  </a:txBody>
                  <a:tcPr marL="22860" marR="22860" marT="22860" marB="22860">
                    <a:lnL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BD3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s-ES" b="0" i="0" dirty="0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22860" marR="22860" marT="22860" marB="22860">
                    <a:lnL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BD3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s-ES" b="0" i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2860" marR="22860" marT="22860" marB="22860">
                    <a:lnL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BD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s-ES" b="0" i="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22860" marR="22860" marT="22860" marB="22860">
                    <a:lnL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BD3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s-ES" b="0" i="0">
                          <a:solidFill>
                            <a:srgbClr val="000000"/>
                          </a:solidFill>
                          <a:latin typeface="Arial"/>
                        </a:rPr>
                        <a:t>MortInf</a:t>
                      </a:r>
                    </a:p>
                  </a:txBody>
                  <a:tcPr marL="22860" marR="22860" marT="22860" marB="22860">
                    <a:lnL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BD3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s-ES" b="0" i="0">
                          <a:solidFill>
                            <a:srgbClr val="000000"/>
                          </a:solidFill>
                          <a:latin typeface="Arial"/>
                        </a:rPr>
                        <a:t>Num</a:t>
                      </a:r>
                    </a:p>
                  </a:txBody>
                  <a:tcPr marL="22860" marR="22860" marT="22860" marB="22860">
                    <a:lnL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BD3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s-ES" b="0" i="0" dirty="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22860" marR="22860" marT="22860" marB="22860">
                    <a:lnL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BD3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s-ES" b="0" i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2860" marR="22860" marT="22860" marB="22860">
                    <a:lnL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BD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s-ES" b="0" i="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22860" marR="22860" marT="22860" marB="22860">
                    <a:lnL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BD3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s-ES" b="0" i="0">
                          <a:solidFill>
                            <a:srgbClr val="000000"/>
                          </a:solidFill>
                          <a:latin typeface="Arial"/>
                        </a:rPr>
                        <a:t>Mortalid</a:t>
                      </a:r>
                    </a:p>
                  </a:txBody>
                  <a:tcPr marL="22860" marR="22860" marT="22860" marB="22860">
                    <a:lnL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BD3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s-ES" b="0" i="0">
                          <a:solidFill>
                            <a:srgbClr val="000000"/>
                          </a:solidFill>
                          <a:latin typeface="Arial"/>
                        </a:rPr>
                        <a:t>Num</a:t>
                      </a:r>
                    </a:p>
                  </a:txBody>
                  <a:tcPr marL="22860" marR="22860" marT="22860" marB="22860">
                    <a:lnL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BD3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s-ES" b="0" i="0" dirty="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22860" marR="22860" marT="22860" marB="22860">
                    <a:lnL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BD3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s-ES" b="0" i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2860" marR="22860" marT="22860" marB="22860">
                    <a:lnL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BD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s-ES" b="0" i="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22860" marR="22860" marT="22860" marB="22860">
                    <a:lnL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BD3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s-ES" b="0" i="0">
                          <a:solidFill>
                            <a:srgbClr val="000000"/>
                          </a:solidFill>
                          <a:latin typeface="Arial"/>
                        </a:rPr>
                        <a:t>Natalid</a:t>
                      </a:r>
                    </a:p>
                  </a:txBody>
                  <a:tcPr marL="22860" marR="22860" marT="22860" marB="22860">
                    <a:lnL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BD3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s-ES" b="0" i="0">
                          <a:solidFill>
                            <a:srgbClr val="000000"/>
                          </a:solidFill>
                          <a:latin typeface="Arial"/>
                        </a:rPr>
                        <a:t>Num</a:t>
                      </a:r>
                    </a:p>
                  </a:txBody>
                  <a:tcPr marL="22860" marR="22860" marT="22860" marB="22860">
                    <a:lnL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BD3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s-ES" b="0" i="0" dirty="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22860" marR="22860" marT="22860" marB="22860">
                    <a:lnL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BD3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s-ES" b="0" i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2860" marR="22860" marT="22860" marB="22860">
                    <a:lnL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BD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s-ES" b="0" i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lang="es-ES" b="0" i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2860" marR="22860" marT="22860" marB="22860">
                    <a:lnL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BD3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s-ES" b="0" i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Fecha</a:t>
                      </a:r>
                      <a:endParaRPr lang="es-ES" b="0" i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2860" marR="22860" marT="22860" marB="22860">
                    <a:lnL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BD3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s-ES" b="0" i="0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Num</a:t>
                      </a:r>
                      <a:endParaRPr lang="es-ES" b="0" i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2860" marR="22860" marT="22860" marB="22860">
                    <a:lnL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BD3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s-ES" b="0" i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lang="es-ES" b="0" i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2860" marR="22860" marT="22860" marB="22860">
                    <a:lnL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BD3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s-ES" b="0" i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date9.</a:t>
                      </a:r>
                      <a:endParaRPr lang="es-ES" b="0" i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2860" marR="22860" marT="22860" marB="22860">
                    <a:lnL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620" cap="flat" cmpd="sng" algn="ctr">
                      <a:solidFill>
                        <a:srgbClr val="C1C1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BD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s-ES" dirty="0" smtClean="0"/>
              <a:t>Procedimientos para manejar ficheros SAS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179512" y="1340768"/>
            <a:ext cx="835292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Selecciona </a:t>
            </a:r>
            <a:r>
              <a:rPr lang="es-ES" sz="2800" dirty="0"/>
              <a:t>algunos o todos los miembros de una librería y los copia en </a:t>
            </a:r>
            <a:r>
              <a:rPr lang="es-ES" sz="2800" dirty="0" smtClean="0"/>
              <a:t>otra</a:t>
            </a:r>
            <a:endParaRPr lang="es-ES" sz="2800" dirty="0"/>
          </a:p>
          <a:p>
            <a:r>
              <a:rPr lang="es-ES" sz="2800" b="1" dirty="0" smtClean="0"/>
              <a:t>PROC </a:t>
            </a:r>
            <a:r>
              <a:rPr lang="es-ES" sz="2800" b="1" dirty="0"/>
              <a:t>COPY</a:t>
            </a:r>
            <a:r>
              <a:rPr lang="es-ES" sz="2800" dirty="0"/>
              <a:t> </a:t>
            </a:r>
            <a:r>
              <a:rPr lang="es-ES" sz="2800" b="1" dirty="0"/>
              <a:t>IN</a:t>
            </a:r>
            <a:r>
              <a:rPr lang="es-ES" sz="2800" dirty="0"/>
              <a:t>= librería de la que se copia </a:t>
            </a:r>
            <a:r>
              <a:rPr lang="es-ES" sz="2800" b="1" dirty="0"/>
              <a:t>OUT</a:t>
            </a:r>
            <a:r>
              <a:rPr lang="es-ES" sz="2800" dirty="0"/>
              <a:t>=librería a la que se copia  </a:t>
            </a:r>
            <a:r>
              <a:rPr lang="es-ES" sz="2800" dirty="0">
                <a:solidFill>
                  <a:srgbClr val="00B050"/>
                </a:solidFill>
              </a:rPr>
              <a:t>opciones</a:t>
            </a:r>
            <a:r>
              <a:rPr lang="es-ES" sz="2800" dirty="0"/>
              <a:t>; </a:t>
            </a:r>
          </a:p>
          <a:p>
            <a:r>
              <a:rPr lang="es-ES" sz="2800" b="1" dirty="0" smtClean="0"/>
              <a:t>SELECT</a:t>
            </a:r>
            <a:r>
              <a:rPr lang="es-ES" sz="2800" dirty="0" smtClean="0"/>
              <a:t> </a:t>
            </a:r>
            <a:r>
              <a:rPr lang="es-ES" sz="2400" dirty="0"/>
              <a:t>miembros /</a:t>
            </a:r>
            <a:r>
              <a:rPr lang="es-ES" sz="2400" dirty="0" err="1"/>
              <a:t>Memtype</a:t>
            </a:r>
            <a:r>
              <a:rPr lang="es-ES" sz="2400" dirty="0"/>
              <a:t>=(</a:t>
            </a:r>
            <a:r>
              <a:rPr lang="es-ES" sz="2400" dirty="0" err="1"/>
              <a:t>catalog</a:t>
            </a:r>
            <a:r>
              <a:rPr lang="es-ES" sz="2400" dirty="0"/>
              <a:t> | data);  </a:t>
            </a:r>
          </a:p>
          <a:p>
            <a:r>
              <a:rPr lang="es-ES" sz="2800" b="1" dirty="0"/>
              <a:t>EXCLUDE</a:t>
            </a:r>
            <a:r>
              <a:rPr lang="es-ES" sz="2400" dirty="0"/>
              <a:t> miembros / MEMTYPE=(</a:t>
            </a:r>
            <a:r>
              <a:rPr lang="es-ES" sz="2400" dirty="0" err="1"/>
              <a:t>catalog</a:t>
            </a:r>
            <a:r>
              <a:rPr lang="es-ES" sz="2400" dirty="0"/>
              <a:t> | data);  </a:t>
            </a:r>
          </a:p>
          <a:p>
            <a:r>
              <a:rPr lang="es-ES" sz="2400" dirty="0"/>
              <a:t> </a:t>
            </a:r>
          </a:p>
          <a:p>
            <a:r>
              <a:rPr lang="es-ES" sz="2400" dirty="0">
                <a:solidFill>
                  <a:srgbClr val="00B050"/>
                </a:solidFill>
              </a:rPr>
              <a:t>	Las opciones de la sentencia PROC COPY son:</a:t>
            </a:r>
          </a:p>
          <a:p>
            <a:r>
              <a:rPr lang="es-ES" sz="2400" dirty="0"/>
              <a:t>MTYPE=ALL|CATALOG|DATA	</a:t>
            </a:r>
            <a:endParaRPr lang="es-ES" sz="2400" dirty="0" smtClean="0"/>
          </a:p>
          <a:p>
            <a:r>
              <a:rPr lang="es-ES" sz="2400" dirty="0" smtClean="0"/>
              <a:t>MOVE</a:t>
            </a:r>
            <a:r>
              <a:rPr lang="es-ES" sz="2400" dirty="0"/>
              <a:t>		</a:t>
            </a:r>
            <a:endParaRPr lang="es-ES" sz="2800" dirty="0"/>
          </a:p>
        </p:txBody>
      </p:sp>
      <p:sp>
        <p:nvSpPr>
          <p:cNvPr id="8" name="7 CuadroTexto"/>
          <p:cNvSpPr txBox="1"/>
          <p:nvPr/>
        </p:nvSpPr>
        <p:spPr>
          <a:xfrm>
            <a:off x="1691680" y="5229200"/>
            <a:ext cx="763284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 smtClean="0">
                <a:solidFill>
                  <a:srgbClr val="FF0000"/>
                </a:solidFill>
              </a:rPr>
              <a:t>Proc</a:t>
            </a:r>
            <a:r>
              <a:rPr lang="es-ES" sz="2400" dirty="0" smtClean="0">
                <a:solidFill>
                  <a:srgbClr val="FF0000"/>
                </a:solidFill>
              </a:rPr>
              <a:t> </a:t>
            </a:r>
            <a:r>
              <a:rPr lang="es-ES" sz="2400" dirty="0" err="1" smtClean="0">
                <a:solidFill>
                  <a:srgbClr val="FF0000"/>
                </a:solidFill>
              </a:rPr>
              <a:t>copy</a:t>
            </a:r>
            <a:r>
              <a:rPr lang="es-ES" sz="2400" dirty="0" smtClean="0">
                <a:solidFill>
                  <a:srgbClr val="FF0000"/>
                </a:solidFill>
              </a:rPr>
              <a:t> in=</a:t>
            </a:r>
            <a:r>
              <a:rPr lang="es-ES" sz="2400" dirty="0" err="1" smtClean="0">
                <a:solidFill>
                  <a:srgbClr val="FF0000"/>
                </a:solidFill>
              </a:rPr>
              <a:t>work</a:t>
            </a:r>
            <a:r>
              <a:rPr lang="es-ES" sz="2400" dirty="0" smtClean="0">
                <a:solidFill>
                  <a:srgbClr val="FF0000"/>
                </a:solidFill>
              </a:rPr>
              <a:t> </a:t>
            </a:r>
            <a:r>
              <a:rPr lang="es-ES" sz="2400" dirty="0" err="1" smtClean="0">
                <a:solidFill>
                  <a:srgbClr val="FF0000"/>
                </a:solidFill>
              </a:rPr>
              <a:t>out</a:t>
            </a:r>
            <a:r>
              <a:rPr lang="es-ES" sz="2400" dirty="0" smtClean="0">
                <a:solidFill>
                  <a:srgbClr val="FF0000"/>
                </a:solidFill>
              </a:rPr>
              <a:t>=a </a:t>
            </a:r>
            <a:r>
              <a:rPr lang="es-ES" sz="2400" dirty="0" err="1" smtClean="0">
                <a:solidFill>
                  <a:srgbClr val="FF0000"/>
                </a:solidFill>
              </a:rPr>
              <a:t>mtype</a:t>
            </a:r>
            <a:r>
              <a:rPr lang="es-ES" sz="2400" dirty="0" smtClean="0">
                <a:solidFill>
                  <a:srgbClr val="FF0000"/>
                </a:solidFill>
              </a:rPr>
              <a:t>=data; </a:t>
            </a:r>
          </a:p>
          <a:p>
            <a:endParaRPr lang="es-ES" sz="2400" dirty="0">
              <a:solidFill>
                <a:srgbClr val="FF0000"/>
              </a:solidFill>
            </a:endParaRPr>
          </a:p>
          <a:p>
            <a:r>
              <a:rPr lang="es-ES" sz="2400" dirty="0" err="1" smtClean="0">
                <a:solidFill>
                  <a:srgbClr val="FF0000"/>
                </a:solidFill>
              </a:rPr>
              <a:t>Proc</a:t>
            </a:r>
            <a:r>
              <a:rPr lang="es-ES" sz="2400" dirty="0" smtClean="0">
                <a:solidFill>
                  <a:srgbClr val="FF0000"/>
                </a:solidFill>
              </a:rPr>
              <a:t> </a:t>
            </a:r>
            <a:r>
              <a:rPr lang="es-ES" sz="2400" dirty="0" err="1" smtClean="0">
                <a:solidFill>
                  <a:srgbClr val="FF0000"/>
                </a:solidFill>
              </a:rPr>
              <a:t>copy</a:t>
            </a:r>
            <a:r>
              <a:rPr lang="es-ES" sz="2400" dirty="0" smtClean="0">
                <a:solidFill>
                  <a:srgbClr val="FF0000"/>
                </a:solidFill>
              </a:rPr>
              <a:t> in=</a:t>
            </a:r>
            <a:r>
              <a:rPr lang="es-ES" sz="2400" dirty="0" err="1" smtClean="0">
                <a:solidFill>
                  <a:srgbClr val="FF0000"/>
                </a:solidFill>
              </a:rPr>
              <a:t>work</a:t>
            </a:r>
            <a:r>
              <a:rPr lang="es-ES" sz="2400" dirty="0" smtClean="0">
                <a:solidFill>
                  <a:srgbClr val="FF0000"/>
                </a:solidFill>
              </a:rPr>
              <a:t> </a:t>
            </a:r>
            <a:r>
              <a:rPr lang="es-ES" sz="2400" dirty="0" err="1" smtClean="0">
                <a:solidFill>
                  <a:srgbClr val="FF0000"/>
                </a:solidFill>
              </a:rPr>
              <a:t>out</a:t>
            </a:r>
            <a:r>
              <a:rPr lang="es-ES" sz="2400" dirty="0" smtClean="0">
                <a:solidFill>
                  <a:srgbClr val="FF0000"/>
                </a:solidFill>
              </a:rPr>
              <a:t>=a; </a:t>
            </a:r>
            <a:r>
              <a:rPr lang="es-ES" sz="2400" dirty="0" err="1" smtClean="0">
                <a:solidFill>
                  <a:srgbClr val="FF0000"/>
                </a:solidFill>
              </a:rPr>
              <a:t>select</a:t>
            </a:r>
            <a:r>
              <a:rPr lang="es-ES" sz="2400" dirty="0" smtClean="0">
                <a:solidFill>
                  <a:srgbClr val="FF0000"/>
                </a:solidFill>
              </a:rPr>
              <a:t> ventas fabricas compras; </a:t>
            </a:r>
            <a:r>
              <a:rPr lang="es-ES" sz="2400" dirty="0" err="1" smtClean="0">
                <a:solidFill>
                  <a:srgbClr val="FF0000"/>
                </a:solidFill>
              </a:rPr>
              <a:t>run</a:t>
            </a:r>
            <a:r>
              <a:rPr lang="es-ES" sz="2400" dirty="0" smtClean="0">
                <a:solidFill>
                  <a:srgbClr val="FF0000"/>
                </a:solidFill>
              </a:rPr>
              <a:t>; 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s-ES" dirty="0" smtClean="0"/>
              <a:t>Procedimientos para manejar ficheros SAS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179512" y="1340768"/>
            <a:ext cx="835292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/>
              <a:t>PROC APPEND   BASE</a:t>
            </a:r>
            <a:r>
              <a:rPr lang="es-ES" sz="2800" dirty="0"/>
              <a:t>=c. datos  </a:t>
            </a:r>
            <a:r>
              <a:rPr lang="es-ES" sz="2800" b="1" dirty="0"/>
              <a:t>NEW</a:t>
            </a:r>
            <a:r>
              <a:rPr lang="es-ES" sz="2800" dirty="0"/>
              <a:t>=</a:t>
            </a:r>
            <a:r>
              <a:rPr lang="es-ES" sz="2800" dirty="0" err="1"/>
              <a:t>c.datos</a:t>
            </a:r>
            <a:r>
              <a:rPr lang="es-ES" sz="2800" dirty="0"/>
              <a:t>  </a:t>
            </a:r>
            <a:r>
              <a:rPr lang="es-ES" sz="2800" dirty="0" smtClean="0">
                <a:solidFill>
                  <a:srgbClr val="00B050"/>
                </a:solidFill>
              </a:rPr>
              <a:t>FORCE</a:t>
            </a:r>
            <a:r>
              <a:rPr lang="es-ES" sz="2800" dirty="0" smtClean="0"/>
              <a:t>;</a:t>
            </a:r>
            <a:endParaRPr lang="es-ES" sz="2800" dirty="0"/>
          </a:p>
          <a:p>
            <a:endParaRPr lang="es-ES" sz="2800" dirty="0" smtClean="0"/>
          </a:p>
          <a:p>
            <a:r>
              <a:rPr lang="es-ES" sz="2800" dirty="0" smtClean="0"/>
              <a:t>La opción FORCE</a:t>
            </a:r>
            <a:r>
              <a:rPr lang="es-ES" sz="2800" dirty="0"/>
              <a:t>, </a:t>
            </a:r>
            <a:r>
              <a:rPr lang="es-ES" sz="2800" dirty="0" smtClean="0"/>
              <a:t>fuerza a la </a:t>
            </a:r>
            <a:r>
              <a:rPr lang="es-ES" sz="2800" dirty="0"/>
              <a:t>concatenación de los conjuntos de datos aunque existan variables que no tengan la misma longitud o sean del mismo tipo, o  incluso no se encuentren en el conjunto de datos base</a:t>
            </a:r>
            <a:r>
              <a:rPr lang="es-ES" sz="2800" dirty="0" smtClean="0"/>
              <a:t>.</a:t>
            </a:r>
          </a:p>
          <a:p>
            <a:r>
              <a:rPr lang="es-ES" sz="2800" dirty="0" smtClean="0"/>
              <a:t>El formato se adapta al primer conjunto de datos </a:t>
            </a:r>
            <a:endParaRPr lang="es-ES" sz="2800" dirty="0"/>
          </a:p>
          <a:p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83671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s-ES" dirty="0" smtClean="0"/>
              <a:t>Procedimientos para manejar ficheros SAS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107504" y="836712"/>
            <a:ext cx="903649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/>
              <a:t>PROC DATASETS</a:t>
            </a:r>
            <a:r>
              <a:rPr lang="es-ES" sz="3200" dirty="0"/>
              <a:t>  </a:t>
            </a:r>
            <a:r>
              <a:rPr lang="es-ES" sz="2400" dirty="0" smtClean="0"/>
              <a:t>LIBRARY=  MTYPE=ALL|CATALOG|DATA</a:t>
            </a:r>
            <a:endParaRPr lang="es-ES" sz="2400" dirty="0"/>
          </a:p>
          <a:p>
            <a:r>
              <a:rPr lang="es-ES" sz="2400" dirty="0"/>
              <a:t>			KILL; </a:t>
            </a:r>
          </a:p>
          <a:p>
            <a:r>
              <a:rPr lang="es-ES" sz="2400" b="1" dirty="0" smtClean="0"/>
              <a:t>APPEND </a:t>
            </a:r>
            <a:r>
              <a:rPr lang="es-ES" sz="2400" dirty="0" smtClean="0"/>
              <a:t> BASE=</a:t>
            </a:r>
            <a:r>
              <a:rPr lang="es-ES" sz="2400" dirty="0" err="1" smtClean="0"/>
              <a:t>c.datos</a:t>
            </a:r>
            <a:r>
              <a:rPr lang="es-ES" sz="2400" dirty="0"/>
              <a:t>	</a:t>
            </a:r>
            <a:r>
              <a:rPr lang="es-ES" sz="2400" dirty="0" smtClean="0"/>
              <a:t> NEW=</a:t>
            </a:r>
            <a:r>
              <a:rPr lang="es-ES" sz="2400" dirty="0" err="1" smtClean="0"/>
              <a:t>c.datos</a:t>
            </a:r>
            <a:r>
              <a:rPr lang="es-ES" sz="2400" dirty="0" smtClean="0"/>
              <a:t> </a:t>
            </a:r>
            <a:r>
              <a:rPr lang="es-ES" sz="2400" dirty="0"/>
              <a:t>	 FORCE; </a:t>
            </a:r>
          </a:p>
          <a:p>
            <a:pPr>
              <a:spcAft>
                <a:spcPts val="1200"/>
              </a:spcAft>
            </a:pPr>
            <a:r>
              <a:rPr lang="es-ES" sz="2400" b="1" dirty="0" smtClean="0"/>
              <a:t>CONTENTS</a:t>
            </a:r>
            <a:r>
              <a:rPr lang="es-ES" sz="2400" dirty="0" smtClean="0"/>
              <a:t> </a:t>
            </a:r>
            <a:r>
              <a:rPr lang="es-ES" sz="2400" dirty="0"/>
              <a:t>DATA=miembros | _ALL_   [</a:t>
            </a:r>
            <a:r>
              <a:rPr lang="es-ES" sz="2400" dirty="0" smtClean="0"/>
              <a:t>SHORT]     </a:t>
            </a:r>
            <a:r>
              <a:rPr lang="es-ES" sz="2400" dirty="0"/>
              <a:t>POSITION</a:t>
            </a:r>
            <a:r>
              <a:rPr lang="es-ES" sz="2400" dirty="0" smtClean="0"/>
              <a:t>] ;  </a:t>
            </a:r>
            <a:endParaRPr lang="es-ES" sz="2400" dirty="0"/>
          </a:p>
          <a:p>
            <a:r>
              <a:rPr lang="es-ES" sz="2400" b="1" dirty="0"/>
              <a:t>COPY</a:t>
            </a:r>
            <a:r>
              <a:rPr lang="es-ES" sz="2400" dirty="0"/>
              <a:t>	OUT=</a:t>
            </a:r>
            <a:r>
              <a:rPr lang="es-ES" sz="2400" dirty="0" err="1"/>
              <a:t>libreria</a:t>
            </a:r>
            <a:r>
              <a:rPr lang="es-ES" sz="2400" dirty="0"/>
              <a:t>  </a:t>
            </a:r>
            <a:r>
              <a:rPr lang="es-ES" sz="2400" dirty="0" smtClean="0"/>
              <a:t>IN=Librería MTYPE=ALL|CATALOG|DATA     MOVE; </a:t>
            </a:r>
            <a:endParaRPr lang="es-ES" sz="2400" dirty="0"/>
          </a:p>
          <a:p>
            <a:r>
              <a:rPr lang="es-ES" sz="2400" b="1" dirty="0"/>
              <a:t>EXCLUDE </a:t>
            </a:r>
            <a:r>
              <a:rPr lang="es-ES" sz="2400" dirty="0"/>
              <a:t> miembros;  	</a:t>
            </a:r>
            <a:endParaRPr lang="es-ES" sz="2400" dirty="0" smtClean="0"/>
          </a:p>
          <a:p>
            <a:r>
              <a:rPr lang="es-ES" sz="2400" b="1" dirty="0" smtClean="0"/>
              <a:t>SELECT </a:t>
            </a:r>
            <a:r>
              <a:rPr lang="es-ES" sz="2400" dirty="0"/>
              <a:t>miembros; 		</a:t>
            </a:r>
            <a:endParaRPr lang="es-ES" sz="2400" dirty="0" smtClean="0"/>
          </a:p>
          <a:p>
            <a:endParaRPr lang="es-ES" sz="2400" dirty="0" smtClean="0"/>
          </a:p>
          <a:p>
            <a:r>
              <a:rPr lang="es-ES" sz="2400" b="1" dirty="0" smtClean="0"/>
              <a:t>DELETE </a:t>
            </a:r>
            <a:r>
              <a:rPr lang="es-ES" sz="2400" dirty="0" smtClean="0"/>
              <a:t> </a:t>
            </a:r>
            <a:r>
              <a:rPr lang="es-ES" sz="2400" dirty="0"/>
              <a:t>miembros / opción;	</a:t>
            </a:r>
            <a:endParaRPr lang="es-ES" sz="2400" dirty="0" smtClean="0"/>
          </a:p>
          <a:p>
            <a:r>
              <a:rPr lang="es-ES" sz="2400" b="1" dirty="0" smtClean="0"/>
              <a:t>SAVE</a:t>
            </a:r>
            <a:r>
              <a:rPr lang="es-ES" sz="2400" dirty="0" smtClean="0"/>
              <a:t> miembros; 	</a:t>
            </a:r>
          </a:p>
          <a:p>
            <a:endParaRPr lang="es-ES" sz="2400" dirty="0" smtClean="0"/>
          </a:p>
          <a:p>
            <a:r>
              <a:rPr lang="es-ES" sz="2400" b="1" dirty="0" smtClean="0"/>
              <a:t>CHANGE</a:t>
            </a:r>
            <a:r>
              <a:rPr lang="es-ES" sz="2400" dirty="0" smtClean="0"/>
              <a:t> antiguo nombre=nuevo nombre ;	</a:t>
            </a:r>
          </a:p>
          <a:p>
            <a:r>
              <a:rPr lang="es-ES" sz="2400" b="1" dirty="0" smtClean="0"/>
              <a:t>EXCHANGE</a:t>
            </a:r>
            <a:r>
              <a:rPr lang="es-ES" sz="2400" dirty="0" smtClean="0"/>
              <a:t> </a:t>
            </a:r>
            <a:r>
              <a:rPr lang="es-ES" sz="2400" dirty="0"/>
              <a:t>nombre=otro nombre /opción;	 </a:t>
            </a:r>
            <a:r>
              <a:rPr lang="es-ES" sz="2400" dirty="0" smtClean="0"/>
              <a:t>(deben estar en la librería)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1008</TotalTime>
  <Words>496</Words>
  <Application>Microsoft Office PowerPoint</Application>
  <PresentationFormat>Presentación en pantalla (4:3)</PresentationFormat>
  <Paragraphs>132</Paragraphs>
  <Slides>17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9" baseType="lpstr">
      <vt:lpstr>Tema de Office</vt:lpstr>
      <vt:lpstr>Equation</vt:lpstr>
      <vt:lpstr>333</vt:lpstr>
      <vt:lpstr>Procedimientos informativos</vt:lpstr>
      <vt:lpstr>Procedimientos informativos</vt:lpstr>
      <vt:lpstr>Procedimientos informativos: FORMAT</vt:lpstr>
      <vt:lpstr>Procedimientos para manejar ficheros SAS</vt:lpstr>
      <vt:lpstr>Procedimientos para manejar ficheros SAS</vt:lpstr>
      <vt:lpstr>Procedimientos para manejar ficheros SAS</vt:lpstr>
      <vt:lpstr>Procedimientos para manejar ficheros SAS</vt:lpstr>
      <vt:lpstr>Procedimientos para manejar ficheros SAS</vt:lpstr>
      <vt:lpstr>Procedimientos para manejar ficheros SAS</vt:lpstr>
      <vt:lpstr>Procedimientos para manejar ficheros SAS</vt:lpstr>
      <vt:lpstr>Procedimientos para manejar ficheros SAS</vt:lpstr>
      <vt:lpstr>Procedimientos sobre utilidades</vt:lpstr>
      <vt:lpstr>Procedimientos sobre utilidades</vt:lpstr>
      <vt:lpstr>Procedimientos sobre utilidades</vt:lpstr>
      <vt:lpstr>Procedimientos sobre utilidades</vt:lpstr>
      <vt:lpstr>333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jose Luis</dc:creator>
  <cp:lastModifiedBy>jose Luis</cp:lastModifiedBy>
  <cp:revision>87</cp:revision>
  <dcterms:created xsi:type="dcterms:W3CDTF">2016-05-09T11:07:34Z</dcterms:created>
  <dcterms:modified xsi:type="dcterms:W3CDTF">2016-05-14T16:19:53Z</dcterms:modified>
</cp:coreProperties>
</file>